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6" r:id="rId5"/>
    <p:sldId id="268" r:id="rId6"/>
    <p:sldId id="269" r:id="rId7"/>
    <p:sldId id="265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25" d="100"/>
          <a:sy n="125" d="100"/>
        </p:scale>
        <p:origin x="7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685E31-96E8-43E7-A0E9-FE6C76198C9F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C728D53-7E95-4DA5-ACFF-CF60F0E5101C}">
      <dgm:prSet/>
      <dgm:spPr/>
      <dgm:t>
        <a:bodyPr/>
        <a:lstStyle/>
        <a:p>
          <a:r>
            <a:rPr lang="en-US" b="1" i="0" baseline="0"/>
            <a:t>Techniques Used</a:t>
          </a:r>
          <a:r>
            <a:rPr lang="en-US" b="0" i="0" baseline="0"/>
            <a:t>: The model leverages YOLOv8n for lightweight object detection and Kalman Filters for dynamic object tracking. </a:t>
          </a:r>
          <a:endParaRPr lang="en-US"/>
        </a:p>
      </dgm:t>
    </dgm:pt>
    <dgm:pt modelId="{DEEE655A-881D-47C7-A00D-E6F6E18B076F}" type="parTrans" cxnId="{C5023DE6-ED5B-48D7-A946-7B72A1243ED0}">
      <dgm:prSet/>
      <dgm:spPr/>
      <dgm:t>
        <a:bodyPr/>
        <a:lstStyle/>
        <a:p>
          <a:endParaRPr lang="en-US"/>
        </a:p>
      </dgm:t>
    </dgm:pt>
    <dgm:pt modelId="{5F711C09-55AA-4F9B-93A2-A826FBEF5444}" type="sibTrans" cxnId="{C5023DE6-ED5B-48D7-A946-7B72A1243ED0}">
      <dgm:prSet/>
      <dgm:spPr/>
      <dgm:t>
        <a:bodyPr/>
        <a:lstStyle/>
        <a:p>
          <a:endParaRPr lang="en-US"/>
        </a:p>
      </dgm:t>
    </dgm:pt>
    <dgm:pt modelId="{45481897-9F92-4586-897E-E5657E653AA7}">
      <dgm:prSet/>
      <dgm:spPr/>
      <dgm:t>
        <a:bodyPr/>
        <a:lstStyle/>
        <a:p>
          <a:r>
            <a:rPr lang="en-US" b="1" i="0" baseline="0"/>
            <a:t>Dataset Overview</a:t>
          </a:r>
          <a:r>
            <a:rPr lang="en-US" b="0" i="0" baseline="0"/>
            <a:t>: The dataset is divided into training, validation, and testing sets to ensure robust model evaluation. </a:t>
          </a:r>
          <a:endParaRPr lang="en-US"/>
        </a:p>
      </dgm:t>
    </dgm:pt>
    <dgm:pt modelId="{05B6838F-DAD2-487A-BE7F-5C0A8E279485}" type="parTrans" cxnId="{DCF96523-8D39-4053-92D4-1B8A39ECDB7B}">
      <dgm:prSet/>
      <dgm:spPr/>
      <dgm:t>
        <a:bodyPr/>
        <a:lstStyle/>
        <a:p>
          <a:endParaRPr lang="en-US"/>
        </a:p>
      </dgm:t>
    </dgm:pt>
    <dgm:pt modelId="{C16606E4-D804-4C54-953E-E778F5581A35}" type="sibTrans" cxnId="{DCF96523-8D39-4053-92D4-1B8A39ECDB7B}">
      <dgm:prSet/>
      <dgm:spPr/>
      <dgm:t>
        <a:bodyPr/>
        <a:lstStyle/>
        <a:p>
          <a:endParaRPr lang="en-US"/>
        </a:p>
      </dgm:t>
    </dgm:pt>
    <dgm:pt modelId="{25A46F0A-5784-42DA-AF07-38E1DD362541}">
      <dgm:prSet/>
      <dgm:spPr/>
      <dgm:t>
        <a:bodyPr/>
        <a:lstStyle/>
        <a:p>
          <a:r>
            <a:rPr lang="en-US" b="1" i="0" baseline="0"/>
            <a:t>Evaluation Metrics</a:t>
          </a:r>
          <a:r>
            <a:rPr lang="en-US" b="0" i="0" baseline="0"/>
            <a:t>: The model’s performance is evaluated using precision, recall, mean IoU, FPS, and average latency. </a:t>
          </a:r>
          <a:endParaRPr lang="en-US"/>
        </a:p>
      </dgm:t>
    </dgm:pt>
    <dgm:pt modelId="{0E1B6F2E-FF4A-452D-8243-D616BE39CEB7}" type="parTrans" cxnId="{BC0160BE-899D-4391-9741-0B2906979069}">
      <dgm:prSet/>
      <dgm:spPr/>
      <dgm:t>
        <a:bodyPr/>
        <a:lstStyle/>
        <a:p>
          <a:endParaRPr lang="en-US"/>
        </a:p>
      </dgm:t>
    </dgm:pt>
    <dgm:pt modelId="{AAB812DF-923F-468C-9EC2-33939469114A}" type="sibTrans" cxnId="{BC0160BE-899D-4391-9741-0B2906979069}">
      <dgm:prSet/>
      <dgm:spPr/>
      <dgm:t>
        <a:bodyPr/>
        <a:lstStyle/>
        <a:p>
          <a:endParaRPr lang="en-US"/>
        </a:p>
      </dgm:t>
    </dgm:pt>
    <dgm:pt modelId="{26CE18C7-7AFF-47D3-B7F4-B1AF8C306058}" type="pres">
      <dgm:prSet presAssocID="{F9685E31-96E8-43E7-A0E9-FE6C76198C9F}" presName="linear" presStyleCnt="0">
        <dgm:presLayoutVars>
          <dgm:animLvl val="lvl"/>
          <dgm:resizeHandles val="exact"/>
        </dgm:presLayoutVars>
      </dgm:prSet>
      <dgm:spPr/>
    </dgm:pt>
    <dgm:pt modelId="{0E284AB9-243A-4C26-AB35-8E90D9ECC3C4}" type="pres">
      <dgm:prSet presAssocID="{2C728D53-7E95-4DA5-ACFF-CF60F0E5101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5E06532-40EA-478B-83E9-8AA3562D9D48}" type="pres">
      <dgm:prSet presAssocID="{5F711C09-55AA-4F9B-93A2-A826FBEF5444}" presName="spacer" presStyleCnt="0"/>
      <dgm:spPr/>
    </dgm:pt>
    <dgm:pt modelId="{670E12F9-7837-4ADE-8E75-65120EF7BADE}" type="pres">
      <dgm:prSet presAssocID="{45481897-9F92-4586-897E-E5657E653AA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B8BCC88-0732-4C55-B85C-748ACEEFE757}" type="pres">
      <dgm:prSet presAssocID="{C16606E4-D804-4C54-953E-E778F5581A35}" presName="spacer" presStyleCnt="0"/>
      <dgm:spPr/>
    </dgm:pt>
    <dgm:pt modelId="{451354E2-1A24-48EF-8F1A-7CC468D32B76}" type="pres">
      <dgm:prSet presAssocID="{25A46F0A-5784-42DA-AF07-38E1DD36254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CF96523-8D39-4053-92D4-1B8A39ECDB7B}" srcId="{F9685E31-96E8-43E7-A0E9-FE6C76198C9F}" destId="{45481897-9F92-4586-897E-E5657E653AA7}" srcOrd="1" destOrd="0" parTransId="{05B6838F-DAD2-487A-BE7F-5C0A8E279485}" sibTransId="{C16606E4-D804-4C54-953E-E778F5581A35}"/>
    <dgm:cxn modelId="{F0D82531-46F7-4D37-AED1-BFFDF5E4914D}" type="presOf" srcId="{2C728D53-7E95-4DA5-ACFF-CF60F0E5101C}" destId="{0E284AB9-243A-4C26-AB35-8E90D9ECC3C4}" srcOrd="0" destOrd="0" presId="urn:microsoft.com/office/officeart/2005/8/layout/vList2"/>
    <dgm:cxn modelId="{E22C9E7E-B8C8-49A3-B888-D2727701671A}" type="presOf" srcId="{25A46F0A-5784-42DA-AF07-38E1DD362541}" destId="{451354E2-1A24-48EF-8F1A-7CC468D32B76}" srcOrd="0" destOrd="0" presId="urn:microsoft.com/office/officeart/2005/8/layout/vList2"/>
    <dgm:cxn modelId="{48E20787-071E-4E89-ACEC-57DE5779D989}" type="presOf" srcId="{45481897-9F92-4586-897E-E5657E653AA7}" destId="{670E12F9-7837-4ADE-8E75-65120EF7BADE}" srcOrd="0" destOrd="0" presId="urn:microsoft.com/office/officeart/2005/8/layout/vList2"/>
    <dgm:cxn modelId="{BC0160BE-899D-4391-9741-0B2906979069}" srcId="{F9685E31-96E8-43E7-A0E9-FE6C76198C9F}" destId="{25A46F0A-5784-42DA-AF07-38E1DD362541}" srcOrd="2" destOrd="0" parTransId="{0E1B6F2E-FF4A-452D-8243-D616BE39CEB7}" sibTransId="{AAB812DF-923F-468C-9EC2-33939469114A}"/>
    <dgm:cxn modelId="{4D9D1CD5-07A1-49B6-8802-0203F74D0705}" type="presOf" srcId="{F9685E31-96E8-43E7-A0E9-FE6C76198C9F}" destId="{26CE18C7-7AFF-47D3-B7F4-B1AF8C306058}" srcOrd="0" destOrd="0" presId="urn:microsoft.com/office/officeart/2005/8/layout/vList2"/>
    <dgm:cxn modelId="{C5023DE6-ED5B-48D7-A946-7B72A1243ED0}" srcId="{F9685E31-96E8-43E7-A0E9-FE6C76198C9F}" destId="{2C728D53-7E95-4DA5-ACFF-CF60F0E5101C}" srcOrd="0" destOrd="0" parTransId="{DEEE655A-881D-47C7-A00D-E6F6E18B076F}" sibTransId="{5F711C09-55AA-4F9B-93A2-A826FBEF5444}"/>
    <dgm:cxn modelId="{419954F5-2877-455D-858B-D75C0CD4B7EA}" type="presParOf" srcId="{26CE18C7-7AFF-47D3-B7F4-B1AF8C306058}" destId="{0E284AB9-243A-4C26-AB35-8E90D9ECC3C4}" srcOrd="0" destOrd="0" presId="urn:microsoft.com/office/officeart/2005/8/layout/vList2"/>
    <dgm:cxn modelId="{8A85F247-C043-4AD4-AECC-1678840EEBB3}" type="presParOf" srcId="{26CE18C7-7AFF-47D3-B7F4-B1AF8C306058}" destId="{C5E06532-40EA-478B-83E9-8AA3562D9D48}" srcOrd="1" destOrd="0" presId="urn:microsoft.com/office/officeart/2005/8/layout/vList2"/>
    <dgm:cxn modelId="{683D98A5-BDFE-4A4B-8EAA-817CFC88CDB7}" type="presParOf" srcId="{26CE18C7-7AFF-47D3-B7F4-B1AF8C306058}" destId="{670E12F9-7837-4ADE-8E75-65120EF7BADE}" srcOrd="2" destOrd="0" presId="urn:microsoft.com/office/officeart/2005/8/layout/vList2"/>
    <dgm:cxn modelId="{5C83B3E0-ED79-49D3-9F01-D29346FC729A}" type="presParOf" srcId="{26CE18C7-7AFF-47D3-B7F4-B1AF8C306058}" destId="{9B8BCC88-0732-4C55-B85C-748ACEEFE757}" srcOrd="3" destOrd="0" presId="urn:microsoft.com/office/officeart/2005/8/layout/vList2"/>
    <dgm:cxn modelId="{395531F7-729C-44D6-B9F1-DE648D43C54E}" type="presParOf" srcId="{26CE18C7-7AFF-47D3-B7F4-B1AF8C306058}" destId="{451354E2-1A24-48EF-8F1A-7CC468D32B7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284AB9-243A-4C26-AB35-8E90D9ECC3C4}">
      <dsp:nvSpPr>
        <dsp:cNvPr id="0" name=""/>
        <dsp:cNvSpPr/>
      </dsp:nvSpPr>
      <dsp:spPr>
        <a:xfrm>
          <a:off x="0" y="88520"/>
          <a:ext cx="5000124" cy="17128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Techniques Used</a:t>
          </a:r>
          <a:r>
            <a:rPr lang="en-US" sz="2400" b="0" i="0" kern="1200" baseline="0"/>
            <a:t>: The model leverages YOLOv8n for lightweight object detection and Kalman Filters for dynamic object tracking. </a:t>
          </a:r>
          <a:endParaRPr lang="en-US" sz="2400" kern="1200"/>
        </a:p>
      </dsp:txBody>
      <dsp:txXfrm>
        <a:off x="83616" y="172136"/>
        <a:ext cx="4832892" cy="1545648"/>
      </dsp:txXfrm>
    </dsp:sp>
    <dsp:sp modelId="{670E12F9-7837-4ADE-8E75-65120EF7BADE}">
      <dsp:nvSpPr>
        <dsp:cNvPr id="0" name=""/>
        <dsp:cNvSpPr/>
      </dsp:nvSpPr>
      <dsp:spPr>
        <a:xfrm>
          <a:off x="0" y="1870520"/>
          <a:ext cx="5000124" cy="1712880"/>
        </a:xfrm>
        <a:prstGeom prst="roundRect">
          <a:avLst/>
        </a:prstGeom>
        <a:gradFill rotWithShape="0">
          <a:gsLst>
            <a:gs pos="0">
              <a:schemeClr val="accent5">
                <a:hueOff val="-4966938"/>
                <a:satOff val="19906"/>
                <a:lumOff val="431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4966938"/>
                <a:satOff val="19906"/>
                <a:lumOff val="431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Dataset Overview</a:t>
          </a:r>
          <a:r>
            <a:rPr lang="en-US" sz="2400" b="0" i="0" kern="1200" baseline="0"/>
            <a:t>: The dataset is divided into training, validation, and testing sets to ensure robust model evaluation. </a:t>
          </a:r>
          <a:endParaRPr lang="en-US" sz="2400" kern="1200"/>
        </a:p>
      </dsp:txBody>
      <dsp:txXfrm>
        <a:off x="83616" y="1954136"/>
        <a:ext cx="4832892" cy="1545648"/>
      </dsp:txXfrm>
    </dsp:sp>
    <dsp:sp modelId="{451354E2-1A24-48EF-8F1A-7CC468D32B76}">
      <dsp:nvSpPr>
        <dsp:cNvPr id="0" name=""/>
        <dsp:cNvSpPr/>
      </dsp:nvSpPr>
      <dsp:spPr>
        <a:xfrm>
          <a:off x="0" y="3652520"/>
          <a:ext cx="5000124" cy="1712880"/>
        </a:xfrm>
        <a:prstGeom prst="round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i="0" kern="1200" baseline="0"/>
            <a:t>Evaluation Metrics</a:t>
          </a:r>
          <a:r>
            <a:rPr lang="en-US" sz="2400" b="0" i="0" kern="1200" baseline="0"/>
            <a:t>: The model’s performance is evaluated using precision, recall, mean IoU, FPS, and average latency. </a:t>
          </a:r>
          <a:endParaRPr lang="en-US" sz="2400" kern="1200"/>
        </a:p>
      </dsp:txBody>
      <dsp:txXfrm>
        <a:off x="83616" y="3736136"/>
        <a:ext cx="4832892" cy="15456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22693"/>
            <a:ext cx="9143998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384720" y="-2407841"/>
            <a:ext cx="4374557" cy="9144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55756" y="-2236808"/>
            <a:ext cx="4374128" cy="880235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-22690"/>
            <a:ext cx="6406863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4459073" y="-1032053"/>
            <a:ext cx="3742610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6118" y="735106"/>
            <a:ext cx="7540322" cy="2928470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900">
                <a:solidFill>
                  <a:srgbClr val="FFFFFF"/>
                </a:solidFill>
              </a:rPr>
              <a:t>Implement a people detection system capable of detecting and tracking individuals in images or video streams using an open-source dataset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2" y="1914808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858" y="1683756"/>
            <a:ext cx="2336449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Overview of Models</a:t>
            </a:r>
          </a:p>
        </p:txBody>
      </p:sp>
      <p:graphicFrame>
        <p:nvGraphicFramePr>
          <p:cNvPr id="7" name="Rectangle 2">
            <a:extLst>
              <a:ext uri="{FF2B5EF4-FFF2-40B4-BE49-F238E27FC236}">
                <a16:creationId xmlns:a16="http://schemas.microsoft.com/office/drawing/2014/main" id="{9CF4FB83-FC5B-50D8-F3B7-B079AA6FB0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4478301"/>
              </p:ext>
            </p:extLst>
          </p:nvPr>
        </p:nvGraphicFramePr>
        <p:xfrm>
          <a:off x="3678789" y="750440"/>
          <a:ext cx="5000124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3356" y="1928731"/>
            <a:ext cx="3333749" cy="2624327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1525" y="1967266"/>
            <a:ext cx="1971675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Module result</a:t>
            </a:r>
          </a:p>
        </p:txBody>
      </p:sp>
      <p:pic>
        <p:nvPicPr>
          <p:cNvPr id="7" name="Picture 6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760B7879-6321-4CDF-936A-EE61BC287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2987" y="2156454"/>
            <a:ext cx="5085525" cy="254276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screenshot of a video camera&#10;&#10;Description automatically generated">
            <a:extLst>
              <a:ext uri="{FF2B5EF4-FFF2-40B4-BE49-F238E27FC236}">
                <a16:creationId xmlns:a16="http://schemas.microsoft.com/office/drawing/2014/main" id="{E2244F0E-83AD-C855-C148-8B94B4F1E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474" y="2107007"/>
            <a:ext cx="2637839" cy="2637839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242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A collage of a road with cars and buses&#10;&#10;Description automatically generated">
            <a:extLst>
              <a:ext uri="{FF2B5EF4-FFF2-40B4-BE49-F238E27FC236}">
                <a16:creationId xmlns:a16="http://schemas.microsoft.com/office/drawing/2014/main" id="{474FC55D-C37B-E890-C39D-7B3EAD4D6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3007" y="2477477"/>
            <a:ext cx="2653008" cy="1896900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9694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A collage of a road&#10;&#10;Description automatically generated">
            <a:extLst>
              <a:ext uri="{FF2B5EF4-FFF2-40B4-BE49-F238E27FC236}">
                <a16:creationId xmlns:a16="http://schemas.microsoft.com/office/drawing/2014/main" id="{1262C7AF-A350-A1D6-92A1-F63A1FB863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752" y="2482900"/>
            <a:ext cx="2637840" cy="188605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3F2759A-7EBC-4F09-CECD-915C653F53F6}"/>
              </a:ext>
            </a:extLst>
          </p:cNvPr>
          <p:cNvSpPr txBox="1"/>
          <p:nvPr/>
        </p:nvSpPr>
        <p:spPr>
          <a:xfrm>
            <a:off x="627888" y="1573887"/>
            <a:ext cx="1517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train_batch0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16CC99-9A68-CB4A-A7E9-B95941727844}"/>
              </a:ext>
            </a:extLst>
          </p:cNvPr>
          <p:cNvSpPr txBox="1"/>
          <p:nvPr/>
        </p:nvSpPr>
        <p:spPr>
          <a:xfrm>
            <a:off x="3584448" y="1587198"/>
            <a:ext cx="1908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val_batch0_labels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AFE44A1-A688-5C70-EC49-1C681D64A0ED}"/>
              </a:ext>
            </a:extLst>
          </p:cNvPr>
          <p:cNvSpPr txBox="1"/>
          <p:nvPr/>
        </p:nvSpPr>
        <p:spPr>
          <a:xfrm>
            <a:off x="6547104" y="1677519"/>
            <a:ext cx="181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val_batch0_pred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7DA5EEA-4143-B995-04CD-00ECBE37EA4F}"/>
              </a:ext>
            </a:extLst>
          </p:cNvPr>
          <p:cNvSpPr txBox="1"/>
          <p:nvPr/>
        </p:nvSpPr>
        <p:spPr>
          <a:xfrm>
            <a:off x="2871216" y="672346"/>
            <a:ext cx="4297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Batch 0 Result</a:t>
            </a:r>
          </a:p>
        </p:txBody>
      </p:sp>
    </p:spTree>
    <p:extLst>
      <p:ext uri="{BB962C8B-B14F-4D97-AF65-F5344CB8AC3E}">
        <p14:creationId xmlns:p14="http://schemas.microsoft.com/office/powerpoint/2010/main" val="225777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2C0C72-686A-EEA4-4538-69BE4F8234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09E04B31-49E7-BD28-D6E7-3616897F9D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63474" y="2107007"/>
            <a:ext cx="2637839" cy="26378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1912547-EBD9-6F63-EDA7-7C2669E4F5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33007" y="2478029"/>
            <a:ext cx="2653008" cy="189579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A4BD4AA-AB04-B3CF-A66D-C17EC4A48C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121752" y="2483449"/>
            <a:ext cx="2637840" cy="188495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8E71CCE-94D6-F7DE-37E6-CA7CDC64D0F3}"/>
              </a:ext>
            </a:extLst>
          </p:cNvPr>
          <p:cNvSpPr txBox="1"/>
          <p:nvPr/>
        </p:nvSpPr>
        <p:spPr>
          <a:xfrm>
            <a:off x="627888" y="1573887"/>
            <a:ext cx="1517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train_batch1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1884B4F-19EB-CB52-F770-81B08C302931}"/>
              </a:ext>
            </a:extLst>
          </p:cNvPr>
          <p:cNvSpPr txBox="1"/>
          <p:nvPr/>
        </p:nvSpPr>
        <p:spPr>
          <a:xfrm>
            <a:off x="3584448" y="1587198"/>
            <a:ext cx="1908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val_batch1_labels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3BA2043-DA01-2225-0A87-9633927C3B1D}"/>
              </a:ext>
            </a:extLst>
          </p:cNvPr>
          <p:cNvSpPr txBox="1"/>
          <p:nvPr/>
        </p:nvSpPr>
        <p:spPr>
          <a:xfrm>
            <a:off x="6547104" y="1677519"/>
            <a:ext cx="181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val_batch1_pred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27A005-24B2-EA07-E360-4E9FDA75E1C4}"/>
              </a:ext>
            </a:extLst>
          </p:cNvPr>
          <p:cNvSpPr txBox="1"/>
          <p:nvPr/>
        </p:nvSpPr>
        <p:spPr>
          <a:xfrm>
            <a:off x="2871216" y="672346"/>
            <a:ext cx="4297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Batch 1 Result</a:t>
            </a:r>
          </a:p>
        </p:txBody>
      </p:sp>
    </p:spTree>
    <p:extLst>
      <p:ext uri="{BB962C8B-B14F-4D97-AF65-F5344CB8AC3E}">
        <p14:creationId xmlns:p14="http://schemas.microsoft.com/office/powerpoint/2010/main" val="2821784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E09FBB-47D7-8E16-7B98-3CF355922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50EB2FE5-2B45-904A-D7E6-49B713F3E0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63474" y="2107007"/>
            <a:ext cx="2637839" cy="263783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23DA735-6780-7415-1AB0-D30D6ED744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33007" y="2478029"/>
            <a:ext cx="2653008" cy="189579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873DF85-5CC0-5EB8-EC87-A3D6AD03FBD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121752" y="2483449"/>
            <a:ext cx="2637840" cy="188495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FCF8D2B-478A-4C67-12CC-0D2BEE3F3DD8}"/>
              </a:ext>
            </a:extLst>
          </p:cNvPr>
          <p:cNvSpPr txBox="1"/>
          <p:nvPr/>
        </p:nvSpPr>
        <p:spPr>
          <a:xfrm>
            <a:off x="627888" y="1573887"/>
            <a:ext cx="1517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train_batch2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D9760B2-3F17-1AE2-1F10-AECB9D6D790F}"/>
              </a:ext>
            </a:extLst>
          </p:cNvPr>
          <p:cNvSpPr txBox="1"/>
          <p:nvPr/>
        </p:nvSpPr>
        <p:spPr>
          <a:xfrm>
            <a:off x="3584448" y="1587198"/>
            <a:ext cx="1908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val_batch2_labels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A3DED99-5A26-C2A1-FB93-3076C81ED3A7}"/>
              </a:ext>
            </a:extLst>
          </p:cNvPr>
          <p:cNvSpPr txBox="1"/>
          <p:nvPr/>
        </p:nvSpPr>
        <p:spPr>
          <a:xfrm>
            <a:off x="6547104" y="1677519"/>
            <a:ext cx="181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val_batch2_pred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1C6D88F-52A0-D6E2-FED6-F1DAA7665992}"/>
              </a:ext>
            </a:extLst>
          </p:cNvPr>
          <p:cNvSpPr txBox="1"/>
          <p:nvPr/>
        </p:nvSpPr>
        <p:spPr>
          <a:xfrm>
            <a:off x="2871216" y="672346"/>
            <a:ext cx="4297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Batch 2 Result</a:t>
            </a:r>
          </a:p>
        </p:txBody>
      </p:sp>
    </p:spTree>
    <p:extLst>
      <p:ext uri="{BB962C8B-B14F-4D97-AF65-F5344CB8AC3E}">
        <p14:creationId xmlns:p14="http://schemas.microsoft.com/office/powerpoint/2010/main" val="61850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10C315D1-15DA-1A30-7BF7-A97E5DD61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836" y="732456"/>
            <a:ext cx="3543427" cy="236523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68410" y="1111170"/>
            <a:ext cx="828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graph showing a curve&#10;&#10;Description automatically generated with medium confidence">
            <a:extLst>
              <a:ext uri="{FF2B5EF4-FFF2-40B4-BE49-F238E27FC236}">
                <a16:creationId xmlns:a16="http://schemas.microsoft.com/office/drawing/2014/main" id="{5DAF2AC4-159A-7EFB-C9DD-5D8779FB1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3737" y="730361"/>
            <a:ext cx="3549705" cy="2369429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52270" y="3428998"/>
            <a:ext cx="3141678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7750" y="3428998"/>
            <a:ext cx="3141678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graph of a person with a blue line&#10;&#10;Description automatically generated">
            <a:extLst>
              <a:ext uri="{FF2B5EF4-FFF2-40B4-BE49-F238E27FC236}">
                <a16:creationId xmlns:a16="http://schemas.microsoft.com/office/drawing/2014/main" id="{F1BB4ECB-CCBA-8B0F-DBEE-C3DB85FB94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836" y="3761628"/>
            <a:ext cx="3543427" cy="2365238"/>
          </a:xfrm>
          <a:prstGeom prst="rect">
            <a:avLst/>
          </a:prstGeom>
        </p:spPr>
      </p:pic>
      <p:pic>
        <p:nvPicPr>
          <p:cNvPr id="7" name="Picture 6" descr="A graph of a person's confidence curve&#10;&#10;Description automatically generated">
            <a:extLst>
              <a:ext uri="{FF2B5EF4-FFF2-40B4-BE49-F238E27FC236}">
                <a16:creationId xmlns:a16="http://schemas.microsoft.com/office/drawing/2014/main" id="{C6EB609A-3838-2AF5-6FDD-02139E5193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3737" y="3763336"/>
            <a:ext cx="3549705" cy="236942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17B06A-63CC-E84B-D2BB-0968D4EE0D56}"/>
              </a:ext>
            </a:extLst>
          </p:cNvPr>
          <p:cNvSpPr txBox="1"/>
          <p:nvPr/>
        </p:nvSpPr>
        <p:spPr>
          <a:xfrm>
            <a:off x="3054096" y="207264"/>
            <a:ext cx="1555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Metrics curves</a:t>
            </a:r>
          </a:p>
        </p:txBody>
      </p:sp>
    </p:spTree>
    <p:extLst>
      <p:ext uri="{BB962C8B-B14F-4D97-AF65-F5344CB8AC3E}">
        <p14:creationId xmlns:p14="http://schemas.microsoft.com/office/powerpoint/2010/main" val="2158498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Metadata/LabelInfo.xml><?xml version="1.0" encoding="utf-8"?>
<clbl:labelList xmlns:clbl="http://schemas.microsoft.com/office/2020/mipLabelMetadata">
  <clbl:label id="{9d258917-277f-42cd-a3cd-14c4e9ee58bc}" enabled="1" method="Standard" siteId="{38ae3bcd-9579-4fd4-adda-b42e1495d55a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137</Words>
  <Application>Microsoft Office PowerPoint</Application>
  <PresentationFormat>On-screen Show (4:3)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Implement a people detection system capable of detecting and tracking individuals in images or video streams using an open-source dataset</vt:lpstr>
      <vt:lpstr>Overview of Models</vt:lpstr>
      <vt:lpstr>Module result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Aher, Nilesh (FT D IN PAMC PCS7 P7S PRC1 PRC1A ADDON)</dc:creator>
  <cp:keywords/>
  <dc:description>generated using python-pptx</dc:description>
  <cp:lastModifiedBy>Aher, Nilesh (FT D IN PAMC PCS7 P7S PRC1 PRC1A ADDON)</cp:lastModifiedBy>
  <cp:revision>2</cp:revision>
  <dcterms:created xsi:type="dcterms:W3CDTF">2013-01-27T09:14:16Z</dcterms:created>
  <dcterms:modified xsi:type="dcterms:W3CDTF">2025-01-23T02:51:08Z</dcterms:modified>
  <cp:category/>
</cp:coreProperties>
</file>

<file path=docProps/thumbnail.jpeg>
</file>